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15" r:id="rId3"/>
    <p:sldId id="475" r:id="rId4"/>
    <p:sldId id="474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394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51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Sheet1!$B$31</c:f>
              <c:strCache>
                <c:ptCount val="1"/>
                <c:pt idx="0">
                  <c:v>Total N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Sheet1!$A$32:$A$34</c:f>
              <c:strCache>
                <c:ptCount val="3"/>
                <c:pt idx="0">
                  <c:v>Urban runoff</c:v>
                </c:pt>
                <c:pt idx="1">
                  <c:v>Point sources</c:v>
                </c:pt>
                <c:pt idx="2">
                  <c:v>Agricultural</c:v>
                </c:pt>
              </c:strCache>
            </c:strRef>
          </c:cat>
          <c:val>
            <c:numRef>
              <c:f>Sheet1!$B$32:$B$34</c:f>
              <c:numCache>
                <c:formatCode>0.0</c:formatCode>
                <c:ptCount val="3"/>
                <c:pt idx="0">
                  <c:v>1.5505091308047316</c:v>
                </c:pt>
                <c:pt idx="1">
                  <c:v>16.28731343283582</c:v>
                </c:pt>
                <c:pt idx="2">
                  <c:v>82.162177436359443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57326443569553809"/>
          <c:y val="0.42760717410323712"/>
          <c:w val="0.27187860892388449"/>
          <c:h val="0.318319116360454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1"/>
          <c:tx>
            <c:strRef>
              <c:f>Sheet1!$C$31</c:f>
              <c:strCache>
                <c:ptCount val="1"/>
                <c:pt idx="0">
                  <c:v>Nitrate-N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Sheet1!$A$32:$A$34</c:f>
              <c:strCache>
                <c:ptCount val="3"/>
                <c:pt idx="0">
                  <c:v>Urban runoff</c:v>
                </c:pt>
                <c:pt idx="1">
                  <c:v>Point sources</c:v>
                </c:pt>
                <c:pt idx="2">
                  <c:v>Agricultural</c:v>
                </c:pt>
              </c:strCache>
            </c:strRef>
          </c:cat>
          <c:val>
            <c:numRef>
              <c:f>Sheet1!$C$32:$C$34</c:f>
              <c:numCache>
                <c:formatCode>0.0</c:formatCode>
                <c:ptCount val="3"/>
                <c:pt idx="0">
                  <c:v>1.4754044988150488</c:v>
                </c:pt>
                <c:pt idx="1">
                  <c:v>18.341463414634145</c:v>
                </c:pt>
                <c:pt idx="2">
                  <c:v>80.183132086550813</c:v>
                </c:pt>
              </c:numCache>
            </c:numRef>
          </c:val>
        </c:ser>
        <c:ser>
          <c:idx val="0"/>
          <c:order val="0"/>
          <c:tx>
            <c:strRef>
              <c:f>Sheet1!$B$31</c:f>
              <c:strCache>
                <c:ptCount val="1"/>
                <c:pt idx="0">
                  <c:v>Total N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Sheet1!$A$32:$A$34</c:f>
              <c:strCache>
                <c:ptCount val="3"/>
                <c:pt idx="0">
                  <c:v>Urban runoff</c:v>
                </c:pt>
                <c:pt idx="1">
                  <c:v>Point sources</c:v>
                </c:pt>
                <c:pt idx="2">
                  <c:v>Agricultural</c:v>
                </c:pt>
              </c:strCache>
            </c:strRef>
          </c:cat>
          <c:val>
            <c:numRef>
              <c:f>Sheet1!$B$32:$B$34</c:f>
              <c:numCache>
                <c:formatCode>0.0</c:formatCode>
                <c:ptCount val="3"/>
                <c:pt idx="0">
                  <c:v>1.5505091308047316</c:v>
                </c:pt>
                <c:pt idx="1">
                  <c:v>16.28731343283582</c:v>
                </c:pt>
                <c:pt idx="2">
                  <c:v>82.162177436359443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Sheet1!$D$31</c:f>
              <c:strCache>
                <c:ptCount val="1"/>
                <c:pt idx="0">
                  <c:v>Total P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Sheet1!$A$32:$A$34</c:f>
              <c:strCache>
                <c:ptCount val="3"/>
                <c:pt idx="0">
                  <c:v>Urban runoff</c:v>
                </c:pt>
                <c:pt idx="1">
                  <c:v>Point sources</c:v>
                </c:pt>
                <c:pt idx="2">
                  <c:v>Agricultural</c:v>
                </c:pt>
              </c:strCache>
            </c:strRef>
          </c:cat>
          <c:val>
            <c:numRef>
              <c:f>Sheet1!$D$32:$D$34</c:f>
              <c:numCache>
                <c:formatCode>0.0</c:formatCode>
                <c:ptCount val="3"/>
                <c:pt idx="0">
                  <c:v>3.9790056079999996</c:v>
                </c:pt>
                <c:pt idx="1">
                  <c:v>48.266666666666666</c:v>
                </c:pt>
                <c:pt idx="2">
                  <c:v>47.754327725333326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1FA15C-E0DD-4156-9446-D7CAD6125CDC}" type="datetimeFigureOut">
              <a:rPr lang="en-US" smtClean="0"/>
              <a:t>10/30/2013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F12F03-12E8-4FF9-8042-AFACCC1EA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DC74-307E-471F-89B2-58832C5B250F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FAB1-399C-45D1-BBBB-473FA4345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7FC1-1B22-4997-94F7-A10DD6F08DB3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7779-4560-4438-9921-002BDE49F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7225-82B1-482A-9F3A-BB514278E78B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4C5DF-E9CB-4062-A31A-A4884CE33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1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omic Sans MS" pitchFamily="66" charset="0"/>
              </a:defRPr>
            </a:lvl1pPr>
            <a:lvl2pPr>
              <a:defRPr sz="2400" baseline="0">
                <a:latin typeface="Comic Sans MS" pitchFamily="66" charset="0"/>
              </a:defRPr>
            </a:lvl2pPr>
            <a:lvl3pPr>
              <a:defRPr baseline="0">
                <a:latin typeface="Comic Sans MS" pitchFamily="66" charset="0"/>
              </a:defRPr>
            </a:lvl3pPr>
            <a:lvl4pPr>
              <a:defRPr baseline="0">
                <a:latin typeface="Comic Sans MS" pitchFamily="66" charset="0"/>
              </a:defRPr>
            </a:lvl4pPr>
            <a:lvl5pPr>
              <a:defRPr baseline="0">
                <a:latin typeface="Comic Sans MS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718F-EDF2-409C-A305-83580857AF5A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1180-CBD1-4594-872D-09760B637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6C56-DEAE-4A8B-9268-6CF7D01B5602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37A7-73C2-421A-880A-74482F320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9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EA59C-F108-4689-B75B-F404F0C716F1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2447-E380-4141-8260-CBEE0D98F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2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C1F4-8601-4AE8-83BA-C2777B7DBC6B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EA81-09CC-44ED-AE40-E750A1D94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660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6DF4-D406-4F86-828C-D48ADD6CA444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F6C4-83C8-4DFA-9A2A-B2EAAD55F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FEAE-20E2-4B14-BCEE-56AB1A5992F8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A3AE-6D68-4912-A705-2E1BE1A46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0966-A45B-4A33-9A80-CC598EBE030D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A096-3ECE-4D87-A8E9-CF4968D9B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A4AF-ABA5-4FAC-B3C1-041857BD4C9F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88EC-7FD3-4FBD-818E-79D764632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4A499B-B287-4534-8FE9-08B0EA0C9558}" type="datetimeFigureOut">
              <a:rPr lang="en-US"/>
              <a:pPr>
                <a:defRPr/>
              </a:pPr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9941DF-B395-4895-86FF-5CDDC8AFE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75" y="228600"/>
            <a:ext cx="8940800" cy="2457450"/>
          </a:xfrm>
        </p:spPr>
        <p:txBody>
          <a:bodyPr rtlCol="0">
            <a:normAutofit/>
          </a:bodyPr>
          <a:lstStyle/>
          <a:p>
            <a:r>
              <a:rPr lang="en-US" dirty="0" smtClean="0"/>
              <a:t>Science Assessment to Support an Illinois Nutrient Reduction Strategy</a:t>
            </a:r>
            <a:endParaRPr 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76200" y="2971799"/>
            <a:ext cx="5943600" cy="1524001"/>
          </a:xfrm>
        </p:spPr>
        <p:txBody>
          <a:bodyPr/>
          <a:lstStyle/>
          <a:p>
            <a:r>
              <a:rPr lang="en-US" sz="2200" dirty="0" smtClean="0"/>
              <a:t>Mark David, Greg McIsaac, </a:t>
            </a:r>
            <a:r>
              <a:rPr lang="en-US" sz="2200" dirty="0"/>
              <a:t>George Czapar, </a:t>
            </a:r>
            <a:r>
              <a:rPr lang="en-US" sz="2200" dirty="0" smtClean="0"/>
              <a:t>Gary Schnitkey, Corey Mitchell</a:t>
            </a:r>
          </a:p>
          <a:p>
            <a:r>
              <a:rPr lang="en-US" sz="2200" dirty="0" smtClean="0"/>
              <a:t>University of Illinois at Urbana-Champaign</a:t>
            </a:r>
          </a:p>
          <a:p>
            <a:r>
              <a:rPr lang="en-US" sz="2200" smtClean="0"/>
              <a:t>October 18, </a:t>
            </a:r>
            <a:r>
              <a:rPr lang="en-US" sz="2200" dirty="0" smtClean="0"/>
              <a:t>2013</a:t>
            </a:r>
          </a:p>
        </p:txBody>
      </p:sp>
      <p:pic>
        <p:nvPicPr>
          <p:cNvPr id="6" name="Picture 3" descr="C:\Users\lgentry\Desktop\Cover crop 11-8-1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9908" y="4675031"/>
            <a:ext cx="2490692" cy="186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72200" y="6019800"/>
            <a:ext cx="1567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11-08-12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647291"/>
            <a:ext cx="2514600" cy="188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908" y="2590800"/>
            <a:ext cx="2438400" cy="1828800"/>
          </a:xfrm>
          <a:prstGeom prst="rect">
            <a:avLst/>
          </a:prstGeom>
        </p:spPr>
      </p:pic>
      <p:pic>
        <p:nvPicPr>
          <p:cNvPr id="24578" name="Picture 2" descr="http://www.mwrd.org/irj/go/km/docs/documents/MWRD/internet/protecting_the_environment/Tunnel_and_Reservoir_Plan/Images/cw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4675031"/>
            <a:ext cx="2779593" cy="185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Riverine N and P Fluxes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140402"/>
              </p:ext>
            </p:extLst>
          </p:nvPr>
        </p:nvGraphicFramePr>
        <p:xfrm>
          <a:off x="152400" y="1219200"/>
          <a:ext cx="8763002" cy="500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574"/>
                <a:gridCol w="1328664"/>
                <a:gridCol w="1608020"/>
                <a:gridCol w="1459840"/>
                <a:gridCol w="1324452"/>
                <a:gridCol w="1324452"/>
              </a:tblGrid>
              <a:tr h="348634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Nitrate-N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Total N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DRP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Total P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Comic Sans MS" pitchFamily="66" charset="0"/>
                        </a:rPr>
                        <a:t>10</a:t>
                      </a:r>
                      <a:r>
                        <a:rPr lang="en-US" sz="1600" baseline="30000" smtClean="0">
                          <a:latin typeface="Comic Sans MS" pitchFamily="66" charset="0"/>
                        </a:rPr>
                        <a:t>12</a:t>
                      </a:r>
                      <a:r>
                        <a:rPr lang="en-US" sz="160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600" smtClean="0">
                          <a:latin typeface="Comic Sans MS" pitchFamily="66" charset="0"/>
                        </a:rPr>
                        <a:t>ft</a:t>
                      </a:r>
                      <a:r>
                        <a:rPr lang="en-US" sz="1600" baseline="30000" smtClean="0">
                          <a:latin typeface="Comic Sans MS" pitchFamily="66" charset="0"/>
                        </a:rPr>
                        <a:t>3</a:t>
                      </a:r>
                      <a:r>
                        <a:rPr lang="en-US" sz="160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yr</a:t>
                      </a:r>
                      <a:r>
                        <a:rPr lang="en-US" sz="1600" baseline="30000" dirty="0" smtClean="0">
                          <a:latin typeface="Comic Sans MS" pitchFamily="66" charset="0"/>
                        </a:rPr>
                        <a:t>-1</a:t>
                      </a:r>
                      <a:endParaRPr lang="en-US" sz="1600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Comic Sans MS" pitchFamily="66" charset="0"/>
                        </a:rPr>
                        <a:t>million lb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N or P yr</a:t>
                      </a:r>
                      <a:r>
                        <a:rPr lang="en-US" sz="1600" baseline="30000" dirty="0" smtClean="0">
                          <a:latin typeface="Comic Sans MS" pitchFamily="66" charset="0"/>
                        </a:rPr>
                        <a:t>-1</a:t>
                      </a:r>
                      <a:endParaRPr lang="en-US" sz="1600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David &amp;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Gentry (2000)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1.6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538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31.3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4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1980-1996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  1.70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404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527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15.4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34.0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34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1997-2011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  1.72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410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536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18.5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37.5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omic Sans MS" pitchFamily="66" charset="0"/>
                        </a:rPr>
                        <a:t>Urban runoff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       6.0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       8.3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mic Sans MS" pitchFamily="66" charset="0"/>
                        </a:rPr>
                        <a:t>    1.5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Point sources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 75.2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  87.3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18.1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8545">
                <a:tc>
                  <a:txBody>
                    <a:bodyPr/>
                    <a:lstStyle/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Percent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of 1997-2011 load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01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Point sources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  18.4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   16.3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48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28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David &amp; Gentry (2000)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16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47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3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mtClean="0"/>
              <a:t>Illinois Nutrient Sources</a:t>
            </a: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045864"/>
              </p:ext>
            </p:extLst>
          </p:nvPr>
        </p:nvGraphicFramePr>
        <p:xfrm>
          <a:off x="-609600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178325"/>
              </p:ext>
            </p:extLst>
          </p:nvPr>
        </p:nvGraphicFramePr>
        <p:xfrm>
          <a:off x="2286000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109424"/>
              </p:ext>
            </p:extLst>
          </p:nvPr>
        </p:nvGraphicFramePr>
        <p:xfrm>
          <a:off x="54102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48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 Source P Estimates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635534"/>
              </p:ext>
            </p:extLst>
          </p:nvPr>
        </p:nvGraphicFramePr>
        <p:xfrm>
          <a:off x="457200" y="1600200"/>
          <a:ext cx="77724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3716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Point</a:t>
                      </a:r>
                      <a:r>
                        <a:rPr lang="en-US" baseline="0" smtClean="0"/>
                        <a:t> Source Limit (mg P/L)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million lb</a:t>
                      </a:r>
                      <a:r>
                        <a:rPr lang="en-US" baseline="0" smtClean="0"/>
                        <a:t> of P reduced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% of target (18.8 million lb P)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All </a:t>
                      </a:r>
                      <a:r>
                        <a:rPr lang="en-US" baseline="0" smtClean="0"/>
                        <a:t>majors to 1 mg/L standard (0.7 mg P/L actual)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10.4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Top 20 majors to 0.7</a:t>
                      </a:r>
                      <a:r>
                        <a:rPr lang="en-US" baseline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6.1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smtClean="0"/>
                        <a:t>Top 30 majors to 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7.0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37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smtClean="0"/>
                        <a:t>Top 50 majors to 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7.8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smtClean="0"/>
                        <a:t>All </a:t>
                      </a:r>
                      <a:r>
                        <a:rPr lang="en-US" smtClean="0"/>
                        <a:t>majors</a:t>
                      </a:r>
                      <a:r>
                        <a:rPr lang="en-US" baseline="0" smtClean="0"/>
                        <a:t> to 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13.1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70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Top 20 majors to 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8.0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Top 30 majors to 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8.9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47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Top 50 majors to 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 9.9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52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6225396"/>
            <a:ext cx="700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mic Sans MS" panose="030F0702030302020204" pitchFamily="66" charset="0"/>
              </a:rPr>
              <a:t>Total P from point sources currently ~18.1 million lb P per year</a:t>
            </a:r>
            <a:endParaRPr 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3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227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Science Assessment to Support an Illinois Nutrient Reduction Strategy</vt:lpstr>
      <vt:lpstr>Riverine N and P Fluxes</vt:lpstr>
      <vt:lpstr>Illinois Nutrient Sources</vt:lpstr>
      <vt:lpstr>Point Source P Estimates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Assessment to Support an Illinois Nutrient Reduction Strategy</dc:title>
  <dc:creator>David, Mark</dc:creator>
  <cp:lastModifiedBy>Mark B. David</cp:lastModifiedBy>
  <cp:revision>467</cp:revision>
  <cp:lastPrinted>2013-09-16T19:00:28Z</cp:lastPrinted>
  <dcterms:created xsi:type="dcterms:W3CDTF">2010-10-01T20:20:43Z</dcterms:created>
  <dcterms:modified xsi:type="dcterms:W3CDTF">2013-10-30T20:44:40Z</dcterms:modified>
</cp:coreProperties>
</file>